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9" r:id="rId2"/>
    <p:sldId id="257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713" autoAdjust="0"/>
    <p:restoredTop sz="94660"/>
  </p:normalViewPr>
  <p:slideViewPr>
    <p:cSldViewPr snapToGrid="0">
      <p:cViewPr>
        <p:scale>
          <a:sx n="75" d="100"/>
          <a:sy n="75" d="100"/>
        </p:scale>
        <p:origin x="750" y="9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47E3B2-679E-4CB8-9BFD-C787371965DE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29B5A9-835C-44EF-BA91-01D85580B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728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20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318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29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817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4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29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090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4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515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31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48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23898-3121-446F-AF61-06175007EAC4}" type="datetimeFigureOut">
              <a:rPr lang="en-US" smtClean="0"/>
              <a:t>3/31/2017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4B355-28D3-4F3F-89F1-8D9DEFAFE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03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ECE 542 Project Proposal</a:t>
            </a:r>
            <a:br>
              <a:rPr lang="en-US" dirty="0"/>
            </a:br>
            <a:r>
              <a:rPr lang="en-US" dirty="0"/>
              <a:t>Control mass-spring damper with Arduino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Mass Spring Damper Setup on 3</a:t>
            </a:r>
            <a:r>
              <a:rPr lang="en-US" baseline="30000" dirty="0"/>
              <a:t>rd</a:t>
            </a:r>
            <a:r>
              <a:rPr lang="en-US" dirty="0"/>
              <a:t> floor in the senior capstone room has a few problems</a:t>
            </a:r>
          </a:p>
          <a:p>
            <a:pPr lvl="1"/>
            <a:r>
              <a:rPr lang="en-US" dirty="0"/>
              <a:t>Older computer</a:t>
            </a:r>
          </a:p>
          <a:p>
            <a:pPr lvl="1"/>
            <a:r>
              <a:rPr lang="en-US" dirty="0"/>
              <a:t>No Network connection</a:t>
            </a:r>
          </a:p>
          <a:p>
            <a:pPr lvl="1"/>
            <a:r>
              <a:rPr lang="en-US" dirty="0"/>
              <a:t>Proprietary parallel interface leaves little room for PC upgrade</a:t>
            </a:r>
          </a:p>
          <a:p>
            <a:r>
              <a:rPr lang="en-US" dirty="0"/>
              <a:t>Arduino could connect to existing hardware interface (motor/encoder) to bypass proprietary electronics box</a:t>
            </a:r>
          </a:p>
          <a:p>
            <a:pPr lvl="1"/>
            <a:r>
              <a:rPr lang="en-US" dirty="0"/>
              <a:t>Familiar Arduino programming interface for students</a:t>
            </a:r>
          </a:p>
          <a:p>
            <a:pPr lvl="1"/>
            <a:r>
              <a:rPr lang="en-US" dirty="0"/>
              <a:t>USB connection works with modern computers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486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513690" y="3158178"/>
            <a:ext cx="10760075" cy="36507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46100" y="139700"/>
            <a:ext cx="10756900" cy="2870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7512050" y="323850"/>
            <a:ext cx="2794000" cy="1993900"/>
            <a:chOff x="2057400" y="1790700"/>
            <a:chExt cx="2794000" cy="1993900"/>
          </a:xfrm>
        </p:grpSpPr>
        <p:sp>
          <p:nvSpPr>
            <p:cNvPr id="4" name="Rectangle 3"/>
            <p:cNvSpPr/>
            <p:nvPr/>
          </p:nvSpPr>
          <p:spPr>
            <a:xfrm>
              <a:off x="2057400" y="1790700"/>
              <a:ext cx="2794000" cy="199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79650" y="1790700"/>
              <a:ext cx="23495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Mass Spring Damper</a:t>
              </a:r>
            </a:p>
          </p:txBody>
        </p:sp>
      </p:grpSp>
      <p:sp>
        <p:nvSpPr>
          <p:cNvPr id="7" name="Rectangle 6"/>
          <p:cNvSpPr/>
          <p:nvPr/>
        </p:nvSpPr>
        <p:spPr>
          <a:xfrm>
            <a:off x="3959225" y="501650"/>
            <a:ext cx="2520950" cy="1816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19575" y="501650"/>
            <a:ext cx="234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Control Electronics</a:t>
            </a:r>
          </a:p>
        </p:txBody>
      </p:sp>
      <p:sp>
        <p:nvSpPr>
          <p:cNvPr id="9" name="Rectangle 8"/>
          <p:cNvSpPr/>
          <p:nvPr/>
        </p:nvSpPr>
        <p:spPr>
          <a:xfrm>
            <a:off x="906463" y="762278"/>
            <a:ext cx="1943100" cy="1091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36638" y="762278"/>
            <a:ext cx="234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Computer (XP machine)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7988300" y="3936315"/>
            <a:ext cx="2794000" cy="1993900"/>
            <a:chOff x="2057400" y="1790700"/>
            <a:chExt cx="2794000" cy="1993900"/>
          </a:xfrm>
        </p:grpSpPr>
        <p:sp>
          <p:nvSpPr>
            <p:cNvPr id="12" name="Rectangle 11"/>
            <p:cNvSpPr/>
            <p:nvPr/>
          </p:nvSpPr>
          <p:spPr>
            <a:xfrm>
              <a:off x="2057400" y="1790700"/>
              <a:ext cx="2794000" cy="199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31" y="1790700"/>
              <a:ext cx="23495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Mass Spring Damper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351338" y="4905633"/>
            <a:ext cx="2794000" cy="1670735"/>
            <a:chOff x="2057400" y="1790700"/>
            <a:chExt cx="2794000" cy="1993900"/>
          </a:xfrm>
        </p:grpSpPr>
        <p:sp>
          <p:nvSpPr>
            <p:cNvPr id="15" name="Rectangle 14"/>
            <p:cNvSpPr/>
            <p:nvPr/>
          </p:nvSpPr>
          <p:spPr>
            <a:xfrm>
              <a:off x="2057400" y="1790700"/>
              <a:ext cx="2794000" cy="199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279650" y="1790700"/>
              <a:ext cx="2349500" cy="7713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Arduino Microcontroller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351338" y="3236911"/>
            <a:ext cx="2794000" cy="1177925"/>
            <a:chOff x="2057400" y="1790700"/>
            <a:chExt cx="2794000" cy="1993900"/>
          </a:xfrm>
        </p:grpSpPr>
        <p:sp>
          <p:nvSpPr>
            <p:cNvPr id="18" name="Rectangle 17"/>
            <p:cNvSpPr/>
            <p:nvPr/>
          </p:nvSpPr>
          <p:spPr>
            <a:xfrm>
              <a:off x="2057400" y="1790700"/>
              <a:ext cx="2794000" cy="199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79650" y="1790700"/>
              <a:ext cx="2349500" cy="1094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DC Motor driver “shield”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598295" y="5062543"/>
            <a:ext cx="1833563" cy="646331"/>
            <a:chOff x="2057400" y="1790700"/>
            <a:chExt cx="2794000" cy="1993900"/>
          </a:xfrm>
        </p:grpSpPr>
        <p:sp>
          <p:nvSpPr>
            <p:cNvPr id="21" name="Rectangle 20"/>
            <p:cNvSpPr/>
            <p:nvPr/>
          </p:nvSpPr>
          <p:spPr>
            <a:xfrm>
              <a:off x="2057400" y="1790700"/>
              <a:ext cx="2794000" cy="199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279651" y="1790700"/>
              <a:ext cx="2349500" cy="1993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USB PC Interface</a:t>
              </a:r>
            </a:p>
          </p:txBody>
        </p:sp>
      </p:grpSp>
      <p:sp>
        <p:nvSpPr>
          <p:cNvPr id="25" name="Arrow: Left-Right 24"/>
          <p:cNvSpPr/>
          <p:nvPr/>
        </p:nvSpPr>
        <p:spPr>
          <a:xfrm>
            <a:off x="2849563" y="1028700"/>
            <a:ext cx="1109662" cy="67818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Left-Right 27"/>
          <p:cNvSpPr/>
          <p:nvPr/>
        </p:nvSpPr>
        <p:spPr>
          <a:xfrm>
            <a:off x="3303693" y="4905633"/>
            <a:ext cx="1171217" cy="94667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Right 29"/>
          <p:cNvSpPr/>
          <p:nvPr/>
        </p:nvSpPr>
        <p:spPr>
          <a:xfrm>
            <a:off x="7002780" y="3825873"/>
            <a:ext cx="1064895" cy="5889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Left 31"/>
          <p:cNvSpPr/>
          <p:nvPr/>
        </p:nvSpPr>
        <p:spPr>
          <a:xfrm>
            <a:off x="6927850" y="5261130"/>
            <a:ext cx="1060450" cy="58647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Up 32"/>
          <p:cNvSpPr/>
          <p:nvPr/>
        </p:nvSpPr>
        <p:spPr>
          <a:xfrm>
            <a:off x="5140856" y="4198268"/>
            <a:ext cx="1088231" cy="73434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698499" y="139700"/>
            <a:ext cx="2151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Current State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68615" y="3124922"/>
            <a:ext cx="21510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Proposed Future State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4300" y="987954"/>
            <a:ext cx="2440276" cy="990752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5655" y="4723577"/>
            <a:ext cx="2440276" cy="990752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606" b="98558" l="4356" r="9663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93728" y="3559020"/>
            <a:ext cx="1084808" cy="89362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13" b="96437" l="1421" r="9804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69694" y="5626047"/>
            <a:ext cx="1624013" cy="1214404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7299386" y="5346070"/>
            <a:ext cx="664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Encoder outputs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234665" y="3920483"/>
            <a:ext cx="664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Analog voltage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359021" y="4378618"/>
            <a:ext cx="7566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PWM voltage command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551299" y="5099075"/>
            <a:ext cx="9111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Reference, position readout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64443" y="990415"/>
            <a:ext cx="2010501" cy="932776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01" b="97009" l="5344" r="9542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86334" y="4668712"/>
            <a:ext cx="1751747" cy="1564537"/>
          </a:xfrm>
          <a:prstGeom prst="rect">
            <a:avLst/>
          </a:prstGeom>
        </p:spPr>
      </p:pic>
      <p:sp>
        <p:nvSpPr>
          <p:cNvPr id="46" name="Arrow: Right 45"/>
          <p:cNvSpPr/>
          <p:nvPr/>
        </p:nvSpPr>
        <p:spPr>
          <a:xfrm>
            <a:off x="6419216" y="439737"/>
            <a:ext cx="1166494" cy="5889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6717666" y="542400"/>
            <a:ext cx="664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Analog voltage</a:t>
            </a:r>
          </a:p>
        </p:txBody>
      </p:sp>
      <p:sp>
        <p:nvSpPr>
          <p:cNvPr id="48" name="Arrow: Left 47"/>
          <p:cNvSpPr/>
          <p:nvPr/>
        </p:nvSpPr>
        <p:spPr>
          <a:xfrm>
            <a:off x="6469162" y="1453813"/>
            <a:ext cx="1060450" cy="58647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6840698" y="1538753"/>
            <a:ext cx="664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Encoder outputs</a:t>
            </a:r>
          </a:p>
        </p:txBody>
      </p:sp>
    </p:spTree>
    <p:extLst>
      <p:ext uri="{BB962C8B-B14F-4D97-AF65-F5344CB8AC3E}">
        <p14:creationId xmlns:p14="http://schemas.microsoft.com/office/powerpoint/2010/main" val="1776776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/>
          <p:cNvSpPr/>
          <p:nvPr/>
        </p:nvSpPr>
        <p:spPr>
          <a:xfrm>
            <a:off x="1580237" y="1355384"/>
            <a:ext cx="10564234" cy="3419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150855" y="2081684"/>
            <a:ext cx="1271867" cy="969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4689674" y="1628855"/>
            <a:ext cx="4327326" cy="18617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7131660" y="2056284"/>
            <a:ext cx="1199540" cy="1113066"/>
            <a:chOff x="2057400" y="1790700"/>
            <a:chExt cx="2794000" cy="1993900"/>
          </a:xfrm>
        </p:grpSpPr>
        <p:sp>
          <p:nvSpPr>
            <p:cNvPr id="23" name="Rectangle 22"/>
            <p:cNvSpPr/>
            <p:nvPr/>
          </p:nvSpPr>
          <p:spPr>
            <a:xfrm>
              <a:off x="2057400" y="1790700"/>
              <a:ext cx="2794000" cy="199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345532" y="1790700"/>
              <a:ext cx="2349500" cy="794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Mass Spring Damper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2862" y="289691"/>
            <a:ext cx="10528300" cy="790575"/>
          </a:xfrm>
        </p:spPr>
        <p:txBody>
          <a:bodyPr/>
          <a:lstStyle/>
          <a:p>
            <a:r>
              <a:rPr lang="en-US" dirty="0"/>
              <a:t>Proposed control scheme</a:t>
            </a:r>
          </a:p>
        </p:txBody>
      </p:sp>
      <p:cxnSp>
        <p:nvCxnSpPr>
          <p:cNvPr id="26" name="Straight Arrow Connector 25"/>
          <p:cNvCxnSpPr>
            <a:cxnSpLocks/>
            <a:stCxn id="37" idx="2"/>
          </p:cNvCxnSpPr>
          <p:nvPr/>
        </p:nvCxnSpPr>
        <p:spPr>
          <a:xfrm flipH="1">
            <a:off x="11231629" y="2866903"/>
            <a:ext cx="40539" cy="1006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  <a:endCxn id="56" idx="2"/>
          </p:cNvCxnSpPr>
          <p:nvPr/>
        </p:nvCxnSpPr>
        <p:spPr>
          <a:xfrm>
            <a:off x="1379497" y="2612056"/>
            <a:ext cx="3021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8584296" y="2058131"/>
            <a:ext cx="1199540" cy="1113066"/>
            <a:chOff x="2057400" y="1790700"/>
            <a:chExt cx="2794000" cy="1993900"/>
          </a:xfrm>
        </p:grpSpPr>
        <p:sp>
          <p:nvSpPr>
            <p:cNvPr id="32" name="Rectangle 31"/>
            <p:cNvSpPr/>
            <p:nvPr/>
          </p:nvSpPr>
          <p:spPr>
            <a:xfrm>
              <a:off x="2057400" y="1790700"/>
              <a:ext cx="2794000" cy="199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345532" y="1790700"/>
              <a:ext cx="2349500" cy="794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Optical Encoder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0207331" y="2035906"/>
            <a:ext cx="1989519" cy="1151111"/>
            <a:chOff x="2057400" y="1790700"/>
            <a:chExt cx="3154838" cy="1993900"/>
          </a:xfrm>
        </p:grpSpPr>
        <p:sp>
          <p:nvSpPr>
            <p:cNvPr id="36" name="Rectangle 35"/>
            <p:cNvSpPr/>
            <p:nvPr/>
          </p:nvSpPr>
          <p:spPr>
            <a:xfrm>
              <a:off x="2057400" y="1790700"/>
              <a:ext cx="2794000" cy="199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279648" y="1790700"/>
              <a:ext cx="2932590" cy="1439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“Sample and Hold” Position from optical encoder (Arduino) </a:t>
              </a:r>
            </a:p>
          </p:txBody>
        </p:sp>
      </p:grpSp>
      <p:cxnSp>
        <p:nvCxnSpPr>
          <p:cNvPr id="41" name="Straight Arrow Connector 40"/>
          <p:cNvCxnSpPr>
            <a:cxnSpLocks/>
          </p:cNvCxnSpPr>
          <p:nvPr/>
        </p:nvCxnSpPr>
        <p:spPr>
          <a:xfrm flipV="1">
            <a:off x="1951990" y="2984895"/>
            <a:ext cx="0" cy="79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/>
          <p:cNvGrpSpPr/>
          <p:nvPr/>
        </p:nvGrpSpPr>
        <p:grpSpPr>
          <a:xfrm>
            <a:off x="5661792" y="2057769"/>
            <a:ext cx="1199540" cy="1113066"/>
            <a:chOff x="2057400" y="1790700"/>
            <a:chExt cx="2794000" cy="1993900"/>
          </a:xfrm>
        </p:grpSpPr>
        <p:sp>
          <p:nvSpPr>
            <p:cNvPr id="46" name="Rectangle 45"/>
            <p:cNvSpPr/>
            <p:nvPr/>
          </p:nvSpPr>
          <p:spPr>
            <a:xfrm>
              <a:off x="2057400" y="1790700"/>
              <a:ext cx="2794000" cy="199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345532" y="1790700"/>
              <a:ext cx="2349500" cy="4674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DC Motor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5610420" y="1673674"/>
            <a:ext cx="561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1400" dirty="0"/>
              <a:t>G(s)?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4177844" y="2037204"/>
            <a:ext cx="1199540" cy="1139058"/>
            <a:chOff x="2057400" y="1777966"/>
            <a:chExt cx="2794000" cy="2006634"/>
          </a:xfrm>
        </p:grpSpPr>
        <p:sp>
          <p:nvSpPr>
            <p:cNvPr id="50" name="Rectangle 49"/>
            <p:cNvSpPr/>
            <p:nvPr/>
          </p:nvSpPr>
          <p:spPr>
            <a:xfrm>
              <a:off x="2057400" y="1790700"/>
              <a:ext cx="2794000" cy="199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138186" y="1777966"/>
              <a:ext cx="2713214" cy="11032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Digital to Analog Power Control (PWM)</a:t>
              </a: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4950038" y="2440070"/>
            <a:ext cx="481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1400" dirty="0"/>
              <a:t>v</a:t>
            </a:r>
            <a:r>
              <a:rPr lang="en-US" sz="1400" baseline="-25000" dirty="0"/>
              <a:t> </a:t>
            </a:r>
            <a:r>
              <a:rPr lang="en-US" sz="1400" dirty="0"/>
              <a:t>(t)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2578369" y="2038082"/>
            <a:ext cx="1199540" cy="1139058"/>
            <a:chOff x="2057400" y="1777966"/>
            <a:chExt cx="2794000" cy="2006634"/>
          </a:xfrm>
        </p:grpSpPr>
        <p:sp>
          <p:nvSpPr>
            <p:cNvPr id="54" name="Rectangle 53"/>
            <p:cNvSpPr/>
            <p:nvPr/>
          </p:nvSpPr>
          <p:spPr>
            <a:xfrm>
              <a:off x="2057400" y="1790700"/>
              <a:ext cx="2794000" cy="199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138187" y="1777966"/>
              <a:ext cx="2713213" cy="1301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Digital Controller (Arduino)</a:t>
              </a:r>
            </a:p>
          </p:txBody>
        </p:sp>
      </p:grpSp>
      <p:sp>
        <p:nvSpPr>
          <p:cNvPr id="56" name="Oval 55"/>
          <p:cNvSpPr/>
          <p:nvPr/>
        </p:nvSpPr>
        <p:spPr>
          <a:xfrm>
            <a:off x="1681677" y="2277317"/>
            <a:ext cx="635000" cy="66947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b="1" dirty="0"/>
              <a:t>Σ</a:t>
            </a:r>
            <a:endParaRPr lang="en-US" sz="3200" b="1" dirty="0"/>
          </a:p>
        </p:txBody>
      </p:sp>
      <p:sp>
        <p:nvSpPr>
          <p:cNvPr id="61" name="TextBox 60"/>
          <p:cNvSpPr txBox="1"/>
          <p:nvPr/>
        </p:nvSpPr>
        <p:spPr>
          <a:xfrm>
            <a:off x="1664675" y="2839453"/>
            <a:ext cx="658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-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534906" y="2126639"/>
            <a:ext cx="658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+</a:t>
            </a:r>
          </a:p>
        </p:txBody>
      </p:sp>
      <p:cxnSp>
        <p:nvCxnSpPr>
          <p:cNvPr id="66" name="Straight Arrow Connector 65"/>
          <p:cNvCxnSpPr>
            <a:cxnSpLocks/>
            <a:stCxn id="50" idx="3"/>
            <a:endCxn id="46" idx="1"/>
          </p:cNvCxnSpPr>
          <p:nvPr/>
        </p:nvCxnSpPr>
        <p:spPr>
          <a:xfrm>
            <a:off x="5377384" y="2610347"/>
            <a:ext cx="284408" cy="3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6147012" y="1612119"/>
            <a:ext cx="1924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Analog Plant</a:t>
            </a:r>
          </a:p>
        </p:txBody>
      </p:sp>
      <p:cxnSp>
        <p:nvCxnSpPr>
          <p:cNvPr id="68" name="Straight Arrow Connector 67"/>
          <p:cNvCxnSpPr>
            <a:cxnSpLocks/>
          </p:cNvCxnSpPr>
          <p:nvPr/>
        </p:nvCxnSpPr>
        <p:spPr>
          <a:xfrm flipH="1" flipV="1">
            <a:off x="1931265" y="3823120"/>
            <a:ext cx="9320633" cy="330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cxnSpLocks/>
            <a:stCxn id="46" idx="3"/>
            <a:endCxn id="23" idx="1"/>
          </p:cNvCxnSpPr>
          <p:nvPr/>
        </p:nvCxnSpPr>
        <p:spPr>
          <a:xfrm flipV="1">
            <a:off x="6861332" y="2612817"/>
            <a:ext cx="270328" cy="1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cxnSpLocks/>
            <a:stCxn id="54" idx="3"/>
            <a:endCxn id="50" idx="1"/>
          </p:cNvCxnSpPr>
          <p:nvPr/>
        </p:nvCxnSpPr>
        <p:spPr>
          <a:xfrm flipV="1">
            <a:off x="3777909" y="2610347"/>
            <a:ext cx="399935" cy="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cxnSpLocks/>
            <a:stCxn id="32" idx="3"/>
            <a:endCxn id="36" idx="1"/>
          </p:cNvCxnSpPr>
          <p:nvPr/>
        </p:nvCxnSpPr>
        <p:spPr>
          <a:xfrm flipV="1">
            <a:off x="9783836" y="2611462"/>
            <a:ext cx="423495" cy="3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cxnSpLocks/>
            <a:stCxn id="56" idx="6"/>
            <a:endCxn id="54" idx="1"/>
          </p:cNvCxnSpPr>
          <p:nvPr/>
        </p:nvCxnSpPr>
        <p:spPr>
          <a:xfrm flipV="1">
            <a:off x="2316677" y="2611225"/>
            <a:ext cx="261692" cy="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cxnSpLocks/>
            <a:stCxn id="23" idx="3"/>
            <a:endCxn id="32" idx="1"/>
          </p:cNvCxnSpPr>
          <p:nvPr/>
        </p:nvCxnSpPr>
        <p:spPr>
          <a:xfrm>
            <a:off x="8331200" y="2612817"/>
            <a:ext cx="253096" cy="1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1653498" y="1346804"/>
            <a:ext cx="1643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Digital Controller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3275343" y="2876584"/>
            <a:ext cx="5478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1400" dirty="0"/>
              <a:t>C(z)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10747852" y="2722685"/>
            <a:ext cx="13966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1400" dirty="0"/>
              <a:t>ZOH equivalent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150855" y="2236583"/>
            <a:ext cx="1356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Reference Input (USB)</a:t>
            </a:r>
          </a:p>
        </p:txBody>
      </p:sp>
      <p:cxnSp>
        <p:nvCxnSpPr>
          <p:cNvPr id="111" name="Straight Arrow Connector 110"/>
          <p:cNvCxnSpPr>
            <a:cxnSpLocks/>
          </p:cNvCxnSpPr>
          <p:nvPr/>
        </p:nvCxnSpPr>
        <p:spPr>
          <a:xfrm flipH="1">
            <a:off x="1422722" y="3781384"/>
            <a:ext cx="529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 114"/>
          <p:cNvSpPr/>
          <p:nvPr/>
        </p:nvSpPr>
        <p:spPr>
          <a:xfrm>
            <a:off x="151162" y="3490643"/>
            <a:ext cx="1271867" cy="969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TextBox 115"/>
          <p:cNvSpPr txBox="1"/>
          <p:nvPr/>
        </p:nvSpPr>
        <p:spPr>
          <a:xfrm>
            <a:off x="227479" y="3490643"/>
            <a:ext cx="13566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Position Readout (USB)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6449988" y="2448637"/>
            <a:ext cx="468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1400" dirty="0"/>
              <a:t>τ(t)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7969694" y="2448636"/>
            <a:ext cx="468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1400" dirty="0"/>
              <a:t>x(t)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11018352" y="2946795"/>
            <a:ext cx="468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1400" dirty="0"/>
              <a:t>x(n)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3380849" y="2448636"/>
            <a:ext cx="608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1400" dirty="0"/>
              <a:t>v</a:t>
            </a:r>
            <a:r>
              <a:rPr lang="en-US" sz="1400" baseline="-25000" dirty="0"/>
              <a:t> </a:t>
            </a:r>
            <a:r>
              <a:rPr lang="en-US" sz="1400" dirty="0"/>
              <a:t>(n)</a:t>
            </a:r>
          </a:p>
        </p:txBody>
      </p:sp>
    </p:spTree>
    <p:extLst>
      <p:ext uri="{BB962C8B-B14F-4D97-AF65-F5344CB8AC3E}">
        <p14:creationId xmlns:p14="http://schemas.microsoft.com/office/powerpoint/2010/main" val="4223938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Needed</a:t>
            </a:r>
          </a:p>
        </p:txBody>
      </p:sp>
      <p:sp>
        <p:nvSpPr>
          <p:cNvPr id="4" name="Rectangle 3"/>
          <p:cNvSpPr/>
          <p:nvPr/>
        </p:nvSpPr>
        <p:spPr>
          <a:xfrm>
            <a:off x="1409700" y="2249488"/>
            <a:ext cx="3022600" cy="34274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749800" y="2249488"/>
            <a:ext cx="2209800" cy="17002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445375" y="2289052"/>
            <a:ext cx="3022600" cy="34274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749800" y="4103688"/>
            <a:ext cx="2209800" cy="17002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6" y="3522718"/>
            <a:ext cx="1358016" cy="12524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141" y="4068024"/>
            <a:ext cx="1533525" cy="141435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71626" y="2376488"/>
            <a:ext cx="2419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2x 16-pin circular connectors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613" b="96437" l="1421" r="9804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11508" y="2713508"/>
            <a:ext cx="1624013" cy="121440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937125" y="2322389"/>
            <a:ext cx="1624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 Uno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606" b="98558" l="4356" r="9663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31648" y="4767864"/>
            <a:ext cx="1383735" cy="113986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778941" y="4225365"/>
            <a:ext cx="1624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Seeed</a:t>
            </a:r>
            <a:r>
              <a:rPr lang="en-US" dirty="0"/>
              <a:t> studio motor shield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42225" y="2352676"/>
            <a:ext cx="2628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Hardware enclosure, wiring, etc.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024" b="94737" l="84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90246" y="3256935"/>
            <a:ext cx="2332858" cy="96843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543800" y="4410031"/>
            <a:ext cx="282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Most of the hardware work will be wiring, soldering, integration, debugging</a:t>
            </a:r>
          </a:p>
        </p:txBody>
      </p:sp>
    </p:spTree>
    <p:extLst>
      <p:ext uri="{BB962C8B-B14F-4D97-AF65-F5344CB8AC3E}">
        <p14:creationId xmlns:p14="http://schemas.microsoft.com/office/powerpoint/2010/main" val="2807683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146899" y="4798649"/>
            <a:ext cx="6358353" cy="19006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747" y="159044"/>
            <a:ext cx="10515600" cy="1325563"/>
          </a:xfrm>
        </p:spPr>
        <p:txBody>
          <a:bodyPr/>
          <a:lstStyle/>
          <a:p>
            <a:r>
              <a:rPr lang="en-US" dirty="0"/>
              <a:t>Software Needed</a:t>
            </a:r>
          </a:p>
        </p:txBody>
      </p:sp>
      <p:sp>
        <p:nvSpPr>
          <p:cNvPr id="4" name="Rectangle 3"/>
          <p:cNvSpPr/>
          <p:nvPr/>
        </p:nvSpPr>
        <p:spPr>
          <a:xfrm>
            <a:off x="284747" y="1484607"/>
            <a:ext cx="3103465" cy="31908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513901" y="1471835"/>
            <a:ext cx="2991351" cy="3203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679417" y="1497655"/>
            <a:ext cx="5183720" cy="42414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84747" y="1484607"/>
            <a:ext cx="1624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USB Interface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0207" y="1908077"/>
            <a:ext cx="28861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Plan to use open-source G-CODE interface used on  RepRap 3d printers.  Arduino module for this terminal exists, but may have to be adapted to fit into the rest of my Arduino code.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219" y="3366745"/>
            <a:ext cx="2464520" cy="109049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513902" y="1484607"/>
            <a:ext cx="1624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PC Terminal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628883" y="1806382"/>
            <a:ext cx="27289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Existing 3d printer software will allow sending of G-CODE commands, but not data capture and plotting.  This may be deferred for a future project to try to keep the scope manageable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94759" y="5179028"/>
            <a:ext cx="51470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 simple PID controller will be used to prove the system.  I will generate a ZOH equivalent of the mass spring damper and motor system, and design controller coefficients using techniques from class.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683856" y="1479276"/>
            <a:ext cx="1624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Arduino Code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51142" y="4791388"/>
            <a:ext cx="2160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 simple example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31817" y="1940735"/>
            <a:ext cx="4763283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majority of the project will be writing a C++ program to do the following tasks at a particular sample rate: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Count pulses from optical encoder and translate into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Keep track of distance vs reference input, subtract these to produce error signal.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Apply recursive difference equation on error signal using pre-programmed coefficients to generate commanded output to motor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Update PWM duty cycle for motor shield 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613" b="96437" l="1421" r="9804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59270" y="4300381"/>
            <a:ext cx="1624013" cy="1214404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474142" y="5872917"/>
            <a:ext cx="25178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lgerian" panose="04020705040A02060702" pitchFamily="82" charset="0"/>
              </a:rPr>
              <a:t>P 	I 	D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020245" y="5941038"/>
            <a:ext cx="4023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will develop these two pieces as part of this project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7366000" y="5179028"/>
            <a:ext cx="254000" cy="693889"/>
          </a:xfrm>
          <a:prstGeom prst="straightConnector1">
            <a:avLst/>
          </a:prstGeom>
          <a:ln w="412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cxnSpLocks/>
          </p:cNvCxnSpPr>
          <p:nvPr/>
        </p:nvCxnSpPr>
        <p:spPr>
          <a:xfrm flipH="1" flipV="1">
            <a:off x="5840147" y="6182143"/>
            <a:ext cx="1196828" cy="167828"/>
          </a:xfrm>
          <a:prstGeom prst="straightConnector1">
            <a:avLst/>
          </a:prstGeom>
          <a:ln w="412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846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Risks, Assumptions, and Other Concerns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2962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PWM output from Arduino may not generate linear torque response on motor</a:t>
            </a:r>
          </a:p>
          <a:p>
            <a:pPr lvl="1"/>
            <a:r>
              <a:rPr lang="en-US" dirty="0"/>
              <a:t>May need to generate a lookup table to translate between PWM duty cycle and expected motor torque.</a:t>
            </a:r>
          </a:p>
          <a:p>
            <a:r>
              <a:rPr lang="en-US" dirty="0"/>
              <a:t>Will be able to connect to Mass-Spring-Damper hardware with an Arduino</a:t>
            </a:r>
          </a:p>
          <a:p>
            <a:pPr lvl="1"/>
            <a:r>
              <a:rPr lang="en-US" dirty="0"/>
              <a:t>I have DC motors and potentiometers at home to complete the project if I can’t figure out how to connect to the Mass Spring Damper hardware in the ECE lab</a:t>
            </a:r>
          </a:p>
          <a:p>
            <a:r>
              <a:rPr lang="en-US" dirty="0"/>
              <a:t>Using open source software as part of project</a:t>
            </a:r>
          </a:p>
          <a:p>
            <a:pPr lvl="1"/>
            <a:r>
              <a:rPr lang="en-US" dirty="0"/>
              <a:t>I will segregate any open source code into a “libraries” folder identified by a readme file as not my own work. </a:t>
            </a:r>
          </a:p>
          <a:p>
            <a:pPr lvl="1"/>
            <a:r>
              <a:rPr lang="en-US" dirty="0"/>
              <a:t>I will include a header identifying myself as the author for the source code that is my own work.  </a:t>
            </a:r>
          </a:p>
        </p:txBody>
      </p:sp>
    </p:spTree>
    <p:extLst>
      <p:ext uri="{BB962C8B-B14F-4D97-AF65-F5344CB8AC3E}">
        <p14:creationId xmlns:p14="http://schemas.microsoft.com/office/powerpoint/2010/main" val="193970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934</TotalTime>
  <Words>550</Words>
  <Application>Microsoft Office PowerPoint</Application>
  <PresentationFormat>Widescreen</PresentationFormat>
  <Paragraphs>74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Algerian</vt:lpstr>
      <vt:lpstr>Arial</vt:lpstr>
      <vt:lpstr>Calibri</vt:lpstr>
      <vt:lpstr>Calibri Light</vt:lpstr>
      <vt:lpstr>Office Theme</vt:lpstr>
      <vt:lpstr>ECE 542 Project Proposal Control mass-spring damper with Arduino</vt:lpstr>
      <vt:lpstr>PowerPoint Presentation</vt:lpstr>
      <vt:lpstr>Proposed control scheme</vt:lpstr>
      <vt:lpstr>Hardware Needed</vt:lpstr>
      <vt:lpstr>Software Needed</vt:lpstr>
      <vt:lpstr>Risks, Assumptions, and Other Concerns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</dc:creator>
  <cp:lastModifiedBy>Steve</cp:lastModifiedBy>
  <cp:revision>21</cp:revision>
  <dcterms:created xsi:type="dcterms:W3CDTF">2017-04-01T04:40:19Z</dcterms:created>
  <dcterms:modified xsi:type="dcterms:W3CDTF">2017-04-01T20:14:50Z</dcterms:modified>
</cp:coreProperties>
</file>

<file path=docProps/thumbnail.jpeg>
</file>